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5" r:id="rId4"/>
    <p:sldId id="284" r:id="rId5"/>
    <p:sldId id="266" r:id="rId6"/>
    <p:sldId id="268" r:id="rId7"/>
    <p:sldId id="269" r:id="rId8"/>
    <p:sldId id="286" r:id="rId9"/>
    <p:sldId id="280" r:id="rId10"/>
    <p:sldId id="281" r:id="rId11"/>
    <p:sldId id="273" r:id="rId12"/>
    <p:sldId id="282" r:id="rId13"/>
    <p:sldId id="275" r:id="rId14"/>
    <p:sldId id="276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0"/>
    <a:srgbClr val="FF1414"/>
    <a:srgbClr val="00DCFA"/>
    <a:srgbClr val="A88E5A"/>
    <a:srgbClr val="7D1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4"/>
    <p:restoredTop sz="94688"/>
  </p:normalViewPr>
  <p:slideViewPr>
    <p:cSldViewPr snapToGrid="0" snapToObjects="1">
      <p:cViewPr varScale="1">
        <p:scale>
          <a:sx n="58" d="100"/>
          <a:sy n="58" d="100"/>
        </p:scale>
        <p:origin x="84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12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2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EE-2445-B380-A6D4B7524F2E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EE-2445-B380-A6D4B7524F2E}"/>
              </c:ext>
            </c:extLst>
          </c:dPt>
          <c:dPt>
            <c:idx val="2"/>
            <c:bubble3D val="0"/>
            <c:spPr>
              <a:solidFill>
                <a:schemeClr val="bg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07-F64C-8865-4A9C89EB050D}"/>
              </c:ext>
            </c:extLst>
          </c:dPt>
          <c:dPt>
            <c:idx val="3"/>
            <c:bubble3D val="0"/>
            <c:spPr>
              <a:solidFill>
                <a:schemeClr val="bg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07-F64C-8865-4A9C89EB050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E-2445-B380-A6D4B7524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2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EE-2445-B380-A6D4B7524F2E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EE-2445-B380-A6D4B7524F2E}"/>
              </c:ext>
            </c:extLst>
          </c:dPt>
          <c:dPt>
            <c:idx val="2"/>
            <c:bubble3D val="0"/>
            <c:spPr>
              <a:solidFill>
                <a:schemeClr val="bg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E3-254F-B971-86961122EFA4}"/>
              </c:ext>
            </c:extLst>
          </c:dPt>
          <c:dPt>
            <c:idx val="3"/>
            <c:bubble3D val="0"/>
            <c:spPr>
              <a:solidFill>
                <a:schemeClr val="bg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E3-254F-B971-86961122EF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70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E-2445-B380-A6D4B7524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20277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EE-2445-B380-A6D4B7524F2E}"/>
              </c:ext>
            </c:extLst>
          </c:dPt>
          <c:dPt>
            <c:idx val="1"/>
            <c:bubble3D val="0"/>
            <c:spPr>
              <a:solidFill>
                <a:schemeClr val="bg1">
                  <a:alpha val="20277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EE-2445-B380-A6D4B7524F2E}"/>
              </c:ext>
            </c:extLst>
          </c:dPt>
          <c:dPt>
            <c:idx val="2"/>
            <c:bubble3D val="0"/>
            <c:spPr>
              <a:solidFill>
                <a:schemeClr val="bg1">
                  <a:alpha val="20277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E3-254F-B971-86961122EFA4}"/>
              </c:ext>
            </c:extLst>
          </c:dPt>
          <c:dPt>
            <c:idx val="3"/>
            <c:bubble3D val="0"/>
            <c:spPr>
              <a:solidFill>
                <a:schemeClr val="bg1">
                  <a:alpha val="20277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E3-254F-B971-86961122EF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E-2445-B380-A6D4B7524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2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EE-2445-B380-A6D4B7524F2E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EE-2445-B380-A6D4B7524F2E}"/>
              </c:ext>
            </c:extLst>
          </c:dPt>
          <c:dPt>
            <c:idx val="2"/>
            <c:bubble3D val="0"/>
            <c:spPr>
              <a:solidFill>
                <a:schemeClr val="bg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E3-254F-B971-86961122EFA4}"/>
              </c:ext>
            </c:extLst>
          </c:dPt>
          <c:dPt>
            <c:idx val="3"/>
            <c:bubble3D val="0"/>
            <c:spPr>
              <a:solidFill>
                <a:schemeClr val="bg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E3-254F-B971-86961122EF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80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E-2445-B380-A6D4B7524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06BC-9581-1548-8F09-60A0CA2C8DD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2A59-B344-D542-B7F4-711252EB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5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9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3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2A59-B344-D542-B7F4-711252EB8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86E4-A1CF-4144-9227-CB60EBFEE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D8582-ACCA-9D47-AEA3-1C705C61C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30D1-0664-1A45-B2BC-6464D0E9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18D8-FC75-1740-8209-B3E59DB1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2F09-3932-5E4F-B24A-F1B2D946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BCD3-E8E4-2F41-BD21-3A60A693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61830-D732-EC4A-8800-13F43BA30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963D3-669A-D14C-BD09-CF9C71DC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31F8-C2B4-CB45-A351-EBD66421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B3AB-7748-7B4F-83A4-A84409A1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043AE-FAA2-204D-BF33-5118AEDD8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DB9C8-14F9-9C41-A597-936D5023A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5CFAE-D2A4-364C-B5E5-D2A06400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25BB-FB27-924C-85F1-F2183841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BAC3-8949-C147-BDF5-A758E8A0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3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34FA-7E90-AF4B-8056-A2C40273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E4B6-96EE-3641-926F-BF893EA9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D687A-A636-1E49-A657-45366FE9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ACA7-2696-A345-A466-4532E722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72A8-0BA4-4C44-8440-3FF45381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CDCD-42B2-7540-A931-9F39BC13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B1D4E-973D-5841-98A6-8F950E376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657B-E85D-8149-AC0C-54E50C8C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111E-C08C-3049-9EEC-699F4D53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2BC55-8F8C-EA4D-99F8-57ACBECF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55D9-ADD7-8C43-B115-8AA15287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A1B7-446B-2E4E-9714-BDDF834B5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2B395-A8FE-BE4B-A3CA-1759FA6D9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8B725-4536-1D42-A6ED-52254F8E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AE451-17D0-084B-B795-35E360DF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62D7E-A4EA-3F4F-8A9F-44655298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EBAC-85B9-9248-A337-5E52CFFF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B5B0-5665-C14A-BC69-998350710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1D970-7893-1F4E-8C2A-224F48E7E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F0AF-4B73-1146-8A5C-D9D1B3982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4D108-05D0-0847-965F-679A7030D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C013F-5A44-654A-8A7D-5148B710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21C87-848B-CE43-941A-6FE7E91B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BE3DA-130A-EA43-B418-E0DE7E33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FA8A-F6BD-1F4D-A34E-074EF46C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C009A-21B3-514F-9091-2E880D42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BB262-1861-D448-86F5-4BC86D78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95660-BD78-074D-9E3B-42BDC1E2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776A6-68FA-AE46-84A1-9B314233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19094-329E-7B4B-886A-45533A78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96EE-8183-9747-B564-64B1B909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055E-1103-F547-B8D1-FDB6B8E2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AC0E-AD58-1B47-8382-0E65AE68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6AEA0-5E8D-D544-80BC-46E5E6226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D74E-D133-C246-91B9-77A5A6E2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81234-53AE-7A49-BAE5-717EEB7D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DAFE-539A-7340-AEE2-66FBDEDE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1337-4431-4A4D-90BA-C961773B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3A253-3E16-4F43-B614-A5965EBC3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8BDE7-0C90-FC4B-A863-39161CB9B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BED19-3C21-E745-93F1-3E6029AA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0A018-6125-FF45-AA4B-0E2CD1F2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6F7E6-AEDD-3B40-8CDE-F92206D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0E2AC-76DA-BD4F-971A-A938FF6F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8A990-4684-0447-B3A3-785D53C4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2BC6-F2A1-524F-A4D2-0AB1B8D3F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5173-DF13-C941-BCE5-A7020F8ACFE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E9B74-37A9-F344-84C5-22362056B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82DA-EA9F-954E-B411-573B49EE7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392B-63A9-0A44-ACFD-439E0A85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lying on the floor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1F586A4-AFDC-4455-87E3-05221B447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080" y="0"/>
            <a:ext cx="685992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2B63C5-0688-2845-8E8E-F63DEE50D620}"/>
              </a:ext>
            </a:extLst>
          </p:cNvPr>
          <p:cNvSpPr/>
          <p:nvPr/>
        </p:nvSpPr>
        <p:spPr>
          <a:xfrm>
            <a:off x="-2" y="0"/>
            <a:ext cx="5332082" cy="6858000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109C2-9210-1046-847C-0E810E170AAE}"/>
              </a:ext>
            </a:extLst>
          </p:cNvPr>
          <p:cNvSpPr txBox="1"/>
          <p:nvPr/>
        </p:nvSpPr>
        <p:spPr>
          <a:xfrm>
            <a:off x="917448" y="2274837"/>
            <a:ext cx="4876800" cy="23083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Why </a:t>
            </a:r>
            <a:r>
              <a:rPr lang="en-US" sz="3400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[INSERT COMPANY </a:t>
            </a:r>
            <a:br>
              <a:rPr lang="en-US" sz="3400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NAME HERE]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should make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pets welcome.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Mars Centr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4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3B1FF3-6BBA-464D-8E2F-E284DE933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5" t="-2115" r="-7442" b="-2065"/>
          <a:stretch/>
        </p:blipFill>
        <p:spPr>
          <a:xfrm>
            <a:off x="370458" y="861390"/>
            <a:ext cx="4603686" cy="59966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565D63-BC2E-5740-8A12-6C01D55FD90C}"/>
              </a:ext>
            </a:extLst>
          </p:cNvPr>
          <p:cNvSpPr/>
          <p:nvPr/>
        </p:nvSpPr>
        <p:spPr>
          <a:xfrm>
            <a:off x="5332081" y="0"/>
            <a:ext cx="6859920" cy="6858000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8C340-FC2E-8143-A57B-0188BE669F5A}"/>
              </a:ext>
            </a:extLst>
          </p:cNvPr>
          <p:cNvSpPr txBox="1"/>
          <p:nvPr/>
        </p:nvSpPr>
        <p:spPr>
          <a:xfrm>
            <a:off x="6051315" y="956528"/>
            <a:ext cx="5421451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  <a:buSzPct val="200000"/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Steps to get started</a:t>
            </a:r>
            <a:endParaRPr lang="en-US" sz="3400" b="1" dirty="0">
              <a:solidFill>
                <a:schemeClr val="bg1"/>
              </a:solidFill>
              <a:latin typeface="Arial Black" panose="020B0604020202020204" pitchFamily="34" charset="0"/>
              <a:ea typeface="Mars Centra" pitchFamily="2" charset="77"/>
              <a:cs typeface="Arial Black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Understand ordinances and requirements for pets here at our office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Determine how to offer needed amenities like pet relief area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Survey to get input from employees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Develop pet policy and participant pledge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Create signage and educational materials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Communicate the program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Track feedback to keep refining for success</a:t>
            </a:r>
          </a:p>
        </p:txBody>
      </p:sp>
    </p:spTree>
    <p:extLst>
      <p:ext uri="{BB962C8B-B14F-4D97-AF65-F5344CB8AC3E}">
        <p14:creationId xmlns:p14="http://schemas.microsoft.com/office/powerpoint/2010/main" val="198447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3600CC-AC13-7D4F-949B-A604AF4BDBD5}"/>
              </a:ext>
            </a:extLst>
          </p:cNvPr>
          <p:cNvSpPr/>
          <p:nvPr/>
        </p:nvSpPr>
        <p:spPr>
          <a:xfrm>
            <a:off x="5332081" y="0"/>
            <a:ext cx="685992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36E4C-E36A-C448-82F7-B5D1E07CC22C}"/>
              </a:ext>
            </a:extLst>
          </p:cNvPr>
          <p:cNvSpPr txBox="1"/>
          <p:nvPr/>
        </p:nvSpPr>
        <p:spPr>
          <a:xfrm>
            <a:off x="6051315" y="1695192"/>
            <a:ext cx="5421451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  <a:buSzPct val="200000"/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Key legal considerations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Mars Centra" pitchFamily="2" charset="77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If in a leased space, confirm property owner alignment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Confirm local and industry rules and regulations don’t pose an obstacle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Confirm insurance covers potential pet-related issues</a:t>
            </a:r>
          </a:p>
        </p:txBody>
      </p:sp>
      <p:pic>
        <p:nvPicPr>
          <p:cNvPr id="5" name="Picture 4" descr="A cat with green eyes&#10;&#10;Description automatically generated with low confidence">
            <a:extLst>
              <a:ext uri="{FF2B5EF4-FFF2-40B4-BE49-F238E27FC236}">
                <a16:creationId xmlns:a16="http://schemas.microsoft.com/office/drawing/2014/main" id="{A489A8DF-7513-40D3-A5F5-7627904E2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165"/>
            <a:ext cx="5020887" cy="44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BD0F40-6FB1-A84C-B250-8CA7A5939BC3}"/>
              </a:ext>
            </a:extLst>
          </p:cNvPr>
          <p:cNvSpPr/>
          <p:nvPr/>
        </p:nvSpPr>
        <p:spPr>
          <a:xfrm>
            <a:off x="5332081" y="0"/>
            <a:ext cx="6859920" cy="6858000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8DCD9-DD8A-BC40-937C-D2D4E6B2B096}"/>
              </a:ext>
            </a:extLst>
          </p:cNvPr>
          <p:cNvSpPr txBox="1"/>
          <p:nvPr/>
        </p:nvSpPr>
        <p:spPr>
          <a:xfrm>
            <a:off x="6051315" y="1348943"/>
            <a:ext cx="5421451" cy="416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  <a:buSzPct val="200000"/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Key facilities considerations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At least one nearby pet relief area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Pet-friendly water fountain or process for frequently filled water bowls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SOPs for daily cleaning and supplies for cleaning up accidents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Pets incorporated into workplace emergency planning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CC46D3-BB08-BF4A-83DC-40443B744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39" y="0"/>
            <a:ext cx="453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95348B-280C-5A41-9239-0C597584F427}"/>
              </a:ext>
            </a:extLst>
          </p:cNvPr>
          <p:cNvSpPr/>
          <p:nvPr/>
        </p:nvSpPr>
        <p:spPr>
          <a:xfrm>
            <a:off x="-2" y="0"/>
            <a:ext cx="5332082" cy="6858000"/>
          </a:xfrm>
          <a:prstGeom prst="rect">
            <a:avLst/>
          </a:prstGeom>
          <a:solidFill>
            <a:srgbClr val="FF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B245E-8647-CD4F-8060-92F19BF2AF5C}"/>
              </a:ext>
            </a:extLst>
          </p:cNvPr>
          <p:cNvSpPr txBox="1"/>
          <p:nvPr/>
        </p:nvSpPr>
        <p:spPr>
          <a:xfrm>
            <a:off x="609600" y="2967335"/>
            <a:ext cx="43202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Expected costs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Mars Centra Extrabold" pitchFamily="2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853C-0940-1744-8A0F-24618C7123AB}"/>
              </a:ext>
            </a:extLst>
          </p:cNvPr>
          <p:cNvSpPr txBox="1"/>
          <p:nvPr/>
        </p:nvSpPr>
        <p:spPr>
          <a:xfrm>
            <a:off x="6096000" y="429125"/>
            <a:ext cx="545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[INSERT KEY COSTS HERE SUCH AS ADDITION OF PET RELIEF AREA, INCREASED CLEANING COSTS, ETC.]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71269A3-6CA5-1F4A-88E9-E48F22E79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54547"/>
              </p:ext>
            </p:extLst>
          </p:nvPr>
        </p:nvGraphicFramePr>
        <p:xfrm>
          <a:off x="6096000" y="2176370"/>
          <a:ext cx="5332082" cy="250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687">
                  <a:extLst>
                    <a:ext uri="{9D8B030D-6E8A-4147-A177-3AD203B41FA5}">
                      <a16:colId xmlns:a16="http://schemas.microsoft.com/office/drawing/2014/main" val="861633555"/>
                    </a:ext>
                  </a:extLst>
                </a:gridCol>
                <a:gridCol w="1144395">
                  <a:extLst>
                    <a:ext uri="{9D8B030D-6E8A-4147-A177-3AD203B41FA5}">
                      <a16:colId xmlns:a16="http://schemas.microsoft.com/office/drawing/2014/main" val="976409671"/>
                    </a:ext>
                  </a:extLst>
                </a:gridCol>
              </a:tblGrid>
              <a:tr h="5010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211366"/>
                  </a:ext>
                </a:extLst>
              </a:tr>
              <a:tr h="5010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Item 1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$xxx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844876"/>
                  </a:ext>
                </a:extLst>
              </a:tr>
              <a:tr h="5010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Item 2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$xxx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476602"/>
                  </a:ext>
                </a:extLst>
              </a:tr>
              <a:tr h="5010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Item 3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$xxx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229418"/>
                  </a:ext>
                </a:extLst>
              </a:tr>
              <a:tr h="5010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Item 4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Mars Centra" pitchFamily="2" charset="77"/>
                          <a:cs typeface="Arial" panose="020B0604020202020204" pitchFamily="34" charset="0"/>
                        </a:rPr>
                        <a:t>$xxx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1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6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he floor with two dogs&#10;&#10;Description automatically generated with low confidence">
            <a:extLst>
              <a:ext uri="{FF2B5EF4-FFF2-40B4-BE49-F238E27FC236}">
                <a16:creationId xmlns:a16="http://schemas.microsoft.com/office/drawing/2014/main" id="{57170686-AA66-4D37-A136-7C86A66D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197"/>
            <a:ext cx="533208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D8F684-2FA8-E248-AFB0-3B5045712B06}"/>
              </a:ext>
            </a:extLst>
          </p:cNvPr>
          <p:cNvSpPr/>
          <p:nvPr/>
        </p:nvSpPr>
        <p:spPr>
          <a:xfrm>
            <a:off x="5332081" y="0"/>
            <a:ext cx="6859920" cy="6858000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2291E-2132-EB4F-909F-34726764F533}"/>
              </a:ext>
            </a:extLst>
          </p:cNvPr>
          <p:cNvSpPr txBox="1"/>
          <p:nvPr/>
        </p:nvSpPr>
        <p:spPr>
          <a:xfrm>
            <a:off x="6051315" y="841112"/>
            <a:ext cx="5421451" cy="51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  <a:buSzPct val="200000"/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More ways to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support pet parents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Financial assistance for pet adoption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Time off for those who welcome a new pet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Pet insurance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Financial assistance for responsible pet ownership choices like microchipping, neutering, behavior training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Pet bereavement leave</a:t>
            </a:r>
          </a:p>
          <a:p>
            <a:pPr marL="457200" indent="-457200">
              <a:spcAft>
                <a:spcPts val="1800"/>
              </a:spcAft>
              <a:buSzPct val="200000"/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Financial assistance for pet daycare or dog walking if you can’t welcome pets onsite</a:t>
            </a:r>
          </a:p>
        </p:txBody>
      </p:sp>
    </p:spTree>
    <p:extLst>
      <p:ext uri="{BB962C8B-B14F-4D97-AF65-F5344CB8AC3E}">
        <p14:creationId xmlns:p14="http://schemas.microsoft.com/office/powerpoint/2010/main" val="304956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15F03-3882-4E4B-AC14-94E0CE9B2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875" y="-17335"/>
            <a:ext cx="6196125" cy="68753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91F0D9-4792-4018-8F6E-F2C0C3C999A8}"/>
              </a:ext>
            </a:extLst>
          </p:cNvPr>
          <p:cNvSpPr/>
          <p:nvPr/>
        </p:nvSpPr>
        <p:spPr>
          <a:xfrm>
            <a:off x="612648" y="677133"/>
            <a:ext cx="5486400" cy="5486400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2A675-13A4-4CA4-A537-210E7BBA5778}"/>
              </a:ext>
            </a:extLst>
          </p:cNvPr>
          <p:cNvSpPr txBox="1"/>
          <p:nvPr/>
        </p:nvSpPr>
        <p:spPr>
          <a:xfrm>
            <a:off x="846363" y="1324886"/>
            <a:ext cx="4800058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  <a:buSzPct val="200000"/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Make it easy with free resources</a:t>
            </a:r>
          </a:p>
          <a:p>
            <a:pPr>
              <a:spcAft>
                <a:spcPts val="1800"/>
              </a:spcAft>
              <a:buSzPct val="2000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Get tips for pet-friendly offices, a sample pet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policy, participant pledge and more at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BetterCitiesForPets.com/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PetsWorkAtWork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Mars Centra" pitchFamily="2" charset="77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SzPct val="200000"/>
            </a:pP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Visit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CESARHireMyDog.com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for a fun way to engage employees. The CESAR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®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 brand is on a mission to make the world a dog-friendly place so people and pets can be together.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Mars Centra" pitchFamily="2" charset="77"/>
              <a:cs typeface="Arial" panose="020B0604020202020204" pitchFamily="34" charset="0"/>
            </a:endParaRPr>
          </a:p>
        </p:txBody>
      </p:sp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009F5B45-9884-4F95-89DC-C6532EB489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14513"/>
            <a:ext cx="6096000" cy="68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a dog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3F14790E-6190-4F1F-A1CF-2595E46CC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080" y="0"/>
            <a:ext cx="685992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AC4774-E79E-804D-BA43-72A4F48FAB91}"/>
              </a:ext>
            </a:extLst>
          </p:cNvPr>
          <p:cNvGrpSpPr/>
          <p:nvPr/>
        </p:nvGrpSpPr>
        <p:grpSpPr>
          <a:xfrm>
            <a:off x="612648" y="685800"/>
            <a:ext cx="5486400" cy="5486400"/>
            <a:chOff x="727075" y="685800"/>
            <a:chExt cx="5486400" cy="5486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92F86B-21A4-DF4B-AB91-659AEFF875D7}"/>
                </a:ext>
              </a:extLst>
            </p:cNvPr>
            <p:cNvSpPr/>
            <p:nvPr/>
          </p:nvSpPr>
          <p:spPr>
            <a:xfrm>
              <a:off x="727075" y="685800"/>
              <a:ext cx="5486400" cy="5486400"/>
            </a:xfrm>
            <a:prstGeom prst="rect">
              <a:avLst/>
            </a:prstGeom>
            <a:solidFill>
              <a:srgbClr val="00D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889F9-2577-BD48-803D-85B2C4D680D5}"/>
                </a:ext>
              </a:extLst>
            </p:cNvPr>
            <p:cNvSpPr txBox="1"/>
            <p:nvPr/>
          </p:nvSpPr>
          <p:spPr>
            <a:xfrm>
              <a:off x="1031875" y="2018357"/>
              <a:ext cx="4876800" cy="282128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3600"/>
                </a:lnSpc>
                <a:spcAft>
                  <a:spcPts val="4000"/>
                </a:spcAft>
              </a:pPr>
              <a:r>
                <a:rPr lang="en-US" sz="34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 Extrabold" pitchFamily="2" charset="77"/>
                  <a:cs typeface="Arial Black" panose="020B0604020202020204" pitchFamily="34" charset="0"/>
                </a:rPr>
                <a:t>The bond between </a:t>
              </a:r>
              <a:br>
                <a:rPr lang="en-US" sz="34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 Extrabold" pitchFamily="2" charset="77"/>
                  <a:cs typeface="Arial Black" panose="020B0604020202020204" pitchFamily="34" charset="0"/>
                </a:rPr>
              </a:br>
              <a:r>
                <a:rPr lang="en-US" sz="34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 Extrabold" pitchFamily="2" charset="77"/>
                  <a:cs typeface="Arial Black" panose="020B0604020202020204" pitchFamily="34" charset="0"/>
                </a:rPr>
                <a:t>people and pets has </a:t>
              </a:r>
              <a:br>
                <a:rPr lang="en-US" sz="34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 Extrabold" pitchFamily="2" charset="77"/>
                  <a:cs typeface="Arial Black" panose="020B0604020202020204" pitchFamily="34" charset="0"/>
                </a:rPr>
              </a:br>
              <a:r>
                <a:rPr lang="en-US" sz="34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 Extrabold" pitchFamily="2" charset="77"/>
                  <a:cs typeface="Arial Black" panose="020B0604020202020204" pitchFamily="34" charset="0"/>
                </a:rPr>
                <a:t>never been stronger.</a:t>
              </a:r>
            </a:p>
            <a:p>
              <a:pPr>
                <a:lnSpc>
                  <a:spcPts val="24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Mars Centra" pitchFamily="2" charset="77"/>
                  <a:cs typeface="Arial" panose="020B0604020202020204" pitchFamily="34" charset="0"/>
                </a:rPr>
                <a:t>89% of dog owners say post-pandemic, 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Mars Centra" pitchFamily="2" charset="77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Mars Centra" pitchFamily="2" charset="77"/>
                  <a:cs typeface="Arial" panose="020B0604020202020204" pitchFamily="34" charset="0"/>
                </a:rPr>
                <a:t>it’s important for them to keep spending time with pets during the workday.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Mars Centra" pitchFamily="2" charset="77"/>
                  <a:cs typeface="Arial" panose="020B0604020202020204" pitchFamily="34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42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t, indoor&#10;&#10;Description automatically generated">
            <a:extLst>
              <a:ext uri="{FF2B5EF4-FFF2-40B4-BE49-F238E27FC236}">
                <a16:creationId xmlns:a16="http://schemas.microsoft.com/office/drawing/2014/main" id="{5D8526DE-B464-4070-9794-47B66789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080" y="0"/>
            <a:ext cx="685991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450EF5-771D-9F4A-A8E6-1C7E1A128508}"/>
              </a:ext>
            </a:extLst>
          </p:cNvPr>
          <p:cNvSpPr/>
          <p:nvPr/>
        </p:nvSpPr>
        <p:spPr>
          <a:xfrm>
            <a:off x="609600" y="685800"/>
            <a:ext cx="5486400" cy="5486400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52078-0F2C-B44D-847F-496DFACB5F02}"/>
              </a:ext>
            </a:extLst>
          </p:cNvPr>
          <p:cNvSpPr txBox="1"/>
          <p:nvPr/>
        </p:nvSpPr>
        <p:spPr>
          <a:xfrm>
            <a:off x="914400" y="2260765"/>
            <a:ext cx="4876800" cy="23596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This trend is only going to grow.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64% of Gen Z dog owners say they’d change jobs or reduce hours to have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more time with their pets.</a:t>
            </a:r>
          </a:p>
        </p:txBody>
      </p:sp>
    </p:spTree>
    <p:extLst>
      <p:ext uri="{BB962C8B-B14F-4D97-AF65-F5344CB8AC3E}">
        <p14:creationId xmlns:p14="http://schemas.microsoft.com/office/powerpoint/2010/main" val="252517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551BDF1-E475-A74F-9470-DBDDD64D2674}"/>
              </a:ext>
            </a:extLst>
          </p:cNvPr>
          <p:cNvSpPr/>
          <p:nvPr/>
        </p:nvSpPr>
        <p:spPr>
          <a:xfrm>
            <a:off x="6852211" y="0"/>
            <a:ext cx="5339789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889F9-2577-BD48-803D-85B2C4D680D5}"/>
              </a:ext>
            </a:extLst>
          </p:cNvPr>
          <p:cNvSpPr txBox="1"/>
          <p:nvPr/>
        </p:nvSpPr>
        <p:spPr>
          <a:xfrm>
            <a:off x="914401" y="2421855"/>
            <a:ext cx="4721826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Pets make workplaces better: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ars Centra Extrabold" pitchFamily="2" charset="77"/>
                <a:cs typeface="Arial" panose="020B0604020202020204" pitchFamily="34" charset="0"/>
              </a:rPr>
              <a:t>Pet parents say having dogs at work…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58717-6FAA-9E48-B4F4-D779EC08926D}"/>
              </a:ext>
            </a:extLst>
          </p:cNvPr>
          <p:cNvSpPr/>
          <p:nvPr/>
        </p:nvSpPr>
        <p:spPr>
          <a:xfrm>
            <a:off x="6096000" y="685800"/>
            <a:ext cx="2515564" cy="2515564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Boosts </a:t>
            </a:r>
            <a:b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happiness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0D226-E11F-D240-A104-96ECA62D04B9}"/>
              </a:ext>
            </a:extLst>
          </p:cNvPr>
          <p:cNvSpPr/>
          <p:nvPr/>
        </p:nvSpPr>
        <p:spPr>
          <a:xfrm>
            <a:off x="9071338" y="685800"/>
            <a:ext cx="2515564" cy="2515564"/>
          </a:xfrm>
          <a:prstGeom prst="rect">
            <a:avLst/>
          </a:prstGeom>
          <a:solidFill>
            <a:srgbClr val="FF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Relieves </a:t>
            </a:r>
            <a:b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anxiety </a:t>
            </a:r>
            <a:b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or stress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F026AC-1DEC-5742-BB3A-E4D0167AC150}"/>
              </a:ext>
            </a:extLst>
          </p:cNvPr>
          <p:cNvSpPr/>
          <p:nvPr/>
        </p:nvSpPr>
        <p:spPr>
          <a:xfrm>
            <a:off x="6096000" y="3656636"/>
            <a:ext cx="2515564" cy="2515564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Encourages </a:t>
            </a:r>
            <a:b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healthy breaks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764DFA-B552-A149-94B0-574704B8930A}"/>
              </a:ext>
            </a:extLst>
          </p:cNvPr>
          <p:cNvSpPr/>
          <p:nvPr/>
        </p:nvSpPr>
        <p:spPr>
          <a:xfrm>
            <a:off x="9071337" y="3656636"/>
            <a:ext cx="2515564" cy="25155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Supports </a:t>
            </a:r>
            <a:b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ea typeface="Mars Centra" pitchFamily="2" charset="77"/>
                <a:cs typeface="Arial Black" panose="020B0604020202020204" pitchFamily="34" charset="0"/>
              </a:rPr>
              <a:t>more social interaction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3F75B-19D8-A048-A706-A8DC7B99FA19}"/>
              </a:ext>
            </a:extLst>
          </p:cNvPr>
          <p:cNvGrpSpPr>
            <a:grpSpLocks noChangeAspect="1"/>
          </p:cNvGrpSpPr>
          <p:nvPr/>
        </p:nvGrpSpPr>
        <p:grpSpPr>
          <a:xfrm>
            <a:off x="7137031" y="714376"/>
            <a:ext cx="1757037" cy="1171358"/>
            <a:chOff x="7337063" y="685800"/>
            <a:chExt cx="1527858" cy="1018572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58B92FF-6AD3-4249-B0E4-EF404E407A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1472645"/>
                </p:ext>
              </p:extLst>
            </p:nvPr>
          </p:nvGraphicFramePr>
          <p:xfrm>
            <a:off x="7337063" y="685800"/>
            <a:ext cx="1527858" cy="1018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0E0EE4-B0CC-014E-9DAD-23C41093A9F7}"/>
                </a:ext>
              </a:extLst>
            </p:cNvPr>
            <p:cNvSpPr txBox="1"/>
            <p:nvPr/>
          </p:nvSpPr>
          <p:spPr>
            <a:xfrm>
              <a:off x="7740503" y="1044110"/>
              <a:ext cx="7470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" pitchFamily="2" charset="77"/>
                  <a:cs typeface="Arial Black" panose="020B0604020202020204" pitchFamily="34" charset="0"/>
                </a:rPr>
                <a:t>58%</a:t>
              </a:r>
              <a:endParaRPr lang="en-US" sz="15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8A1B43-9F43-B245-A697-04924DD51B2D}"/>
              </a:ext>
            </a:extLst>
          </p:cNvPr>
          <p:cNvGrpSpPr/>
          <p:nvPr/>
        </p:nvGrpSpPr>
        <p:grpSpPr>
          <a:xfrm>
            <a:off x="10226672" y="714376"/>
            <a:ext cx="1527858" cy="1171358"/>
            <a:chOff x="10312401" y="685800"/>
            <a:chExt cx="1527858" cy="1018572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7BE2D045-AD2E-2D44-A48F-305C9D5AC7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2545849"/>
                </p:ext>
              </p:extLst>
            </p:nvPr>
          </p:nvGraphicFramePr>
          <p:xfrm>
            <a:off x="10312401" y="685800"/>
            <a:ext cx="1527858" cy="1018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134770-24A5-264D-8C03-EEB3CEB9B6F0}"/>
                </a:ext>
              </a:extLst>
            </p:cNvPr>
            <p:cNvSpPr txBox="1"/>
            <p:nvPr/>
          </p:nvSpPr>
          <p:spPr>
            <a:xfrm>
              <a:off x="10706987" y="1044110"/>
              <a:ext cx="7470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" pitchFamily="2" charset="77"/>
                  <a:cs typeface="Arial Black" panose="020B0604020202020204" pitchFamily="34" charset="0"/>
                </a:rPr>
                <a:t>57%</a:t>
              </a:r>
              <a:endParaRPr lang="en-US" sz="15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B67FE0-3FDC-C94C-85BC-17DC5803D8C0}"/>
              </a:ext>
            </a:extLst>
          </p:cNvPr>
          <p:cNvGrpSpPr>
            <a:grpSpLocks noChangeAspect="1"/>
          </p:cNvGrpSpPr>
          <p:nvPr/>
        </p:nvGrpSpPr>
        <p:grpSpPr>
          <a:xfrm>
            <a:off x="7135746" y="3685212"/>
            <a:ext cx="1757037" cy="1171358"/>
            <a:chOff x="7335778" y="3656636"/>
            <a:chExt cx="1527858" cy="1018572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3148EE98-B9C1-A844-A42D-4874D5F735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3666216"/>
                </p:ext>
              </p:extLst>
            </p:nvPr>
          </p:nvGraphicFramePr>
          <p:xfrm>
            <a:off x="7335778" y="3656636"/>
            <a:ext cx="1527858" cy="1018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06E204-8EDF-9048-8E51-54064BDE09E0}"/>
                </a:ext>
              </a:extLst>
            </p:cNvPr>
            <p:cNvSpPr txBox="1"/>
            <p:nvPr/>
          </p:nvSpPr>
          <p:spPr>
            <a:xfrm>
              <a:off x="7740503" y="4031859"/>
              <a:ext cx="7470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" pitchFamily="2" charset="77"/>
                  <a:cs typeface="Arial Black" panose="020B0604020202020204" pitchFamily="34" charset="0"/>
                </a:rPr>
                <a:t>58%</a:t>
              </a:r>
              <a:endParaRPr lang="en-US" sz="15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6B0C4C-52A0-A646-A78C-046EDFB29511}"/>
              </a:ext>
            </a:extLst>
          </p:cNvPr>
          <p:cNvGrpSpPr/>
          <p:nvPr/>
        </p:nvGrpSpPr>
        <p:grpSpPr>
          <a:xfrm>
            <a:off x="10227956" y="3685212"/>
            <a:ext cx="1527858" cy="1171358"/>
            <a:chOff x="10313685" y="3656636"/>
            <a:chExt cx="1527858" cy="1018572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EB5CDAA-9F06-D941-B905-42751665EF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9734831"/>
                </p:ext>
              </p:extLst>
            </p:nvPr>
          </p:nvGraphicFramePr>
          <p:xfrm>
            <a:off x="10313685" y="3656636"/>
            <a:ext cx="1527858" cy="1018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77960-B1DB-FE4A-B251-49E1D2FD29C2}"/>
                </a:ext>
              </a:extLst>
            </p:cNvPr>
            <p:cNvSpPr txBox="1"/>
            <p:nvPr/>
          </p:nvSpPr>
          <p:spPr>
            <a:xfrm>
              <a:off x="10706987" y="4031859"/>
              <a:ext cx="7470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Black" panose="020B0604020202020204" pitchFamily="34" charset="0"/>
                  <a:ea typeface="Mars Centra" pitchFamily="2" charset="77"/>
                  <a:cs typeface="Arial Black" panose="020B0604020202020204" pitchFamily="34" charset="0"/>
                </a:rPr>
                <a:t>52%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885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3AD7A8A-E25A-1D46-BFDF-874825F7C4A9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FF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uple of women holding a dog&#10;&#10;Description automatically generated with low confidence">
            <a:extLst>
              <a:ext uri="{FF2B5EF4-FFF2-40B4-BE49-F238E27FC236}">
                <a16:creationId xmlns:a16="http://schemas.microsoft.com/office/drawing/2014/main" id="{E4BA29D2-B6B1-425D-AE7B-BB52AA84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00" y="2587906"/>
            <a:ext cx="1682187" cy="16821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8889F9-2577-BD48-803D-85B2C4D680D5}"/>
              </a:ext>
            </a:extLst>
          </p:cNvPr>
          <p:cNvSpPr txBox="1"/>
          <p:nvPr/>
        </p:nvSpPr>
        <p:spPr>
          <a:xfrm>
            <a:off x="609600" y="2967335"/>
            <a:ext cx="527869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They make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people better, too: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Mars Centra Extrabold" pitchFamily="2" charset="7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9CAAB-BBF5-4C43-A415-D2B1D9A323F4}"/>
              </a:ext>
            </a:extLst>
          </p:cNvPr>
          <p:cNvSpPr txBox="1"/>
          <p:nvPr/>
        </p:nvSpPr>
        <p:spPr>
          <a:xfrm>
            <a:off x="8055980" y="1065228"/>
            <a:ext cx="366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Pet owners tend to visit doctors less often and spend less money on medication.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F47E2-A42F-4042-8567-DAF65923A8F7}"/>
              </a:ext>
            </a:extLst>
          </p:cNvPr>
          <p:cNvSpPr txBox="1"/>
          <p:nvPr/>
        </p:nvSpPr>
        <p:spPr>
          <a:xfrm>
            <a:off x="8055980" y="2967335"/>
            <a:ext cx="366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The presence of dogs increases the number and length of people’s conversations with others.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BC478-5222-1043-B59E-D0A5FF01DC8B}"/>
              </a:ext>
            </a:extLst>
          </p:cNvPr>
          <p:cNvSpPr txBox="1"/>
          <p:nvPr/>
        </p:nvSpPr>
        <p:spPr>
          <a:xfrm>
            <a:off x="8055980" y="4730941"/>
            <a:ext cx="366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People with pets tend to have healthier responses to stress, including lower heart rate and blood pressure.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A person hugging a dog&#10;&#10;Description automatically generated with medium confidence">
            <a:extLst>
              <a:ext uri="{FF2B5EF4-FFF2-40B4-BE49-F238E27FC236}">
                <a16:creationId xmlns:a16="http://schemas.microsoft.com/office/drawing/2014/main" id="{8DC140D6-0462-4094-B605-18DB1CD69D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685799"/>
            <a:ext cx="1682187" cy="1682187"/>
          </a:xfrm>
          <a:prstGeom prst="rect">
            <a:avLst/>
          </a:prstGeom>
        </p:spPr>
      </p:pic>
      <p:pic>
        <p:nvPicPr>
          <p:cNvPr id="14" name="Picture 13" descr="A person holding a cat&#10;&#10;Description automatically generated">
            <a:extLst>
              <a:ext uri="{FF2B5EF4-FFF2-40B4-BE49-F238E27FC236}">
                <a16:creationId xmlns:a16="http://schemas.microsoft.com/office/drawing/2014/main" id="{429C6990-DC11-4DC8-B5DD-EAF2E1BBD1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514" y="4506322"/>
            <a:ext cx="1682496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og, indoor, floor, person&#10;&#10;Description automatically generated">
            <a:extLst>
              <a:ext uri="{FF2B5EF4-FFF2-40B4-BE49-F238E27FC236}">
                <a16:creationId xmlns:a16="http://schemas.microsoft.com/office/drawing/2014/main" id="{36F0306E-1102-49EE-9179-8E3E60FC1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32080" y="-1378"/>
            <a:ext cx="685992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92E0F-3FA9-E742-98B5-554D3DADB970}"/>
              </a:ext>
            </a:extLst>
          </p:cNvPr>
          <p:cNvSpPr/>
          <p:nvPr/>
        </p:nvSpPr>
        <p:spPr>
          <a:xfrm>
            <a:off x="609599" y="685800"/>
            <a:ext cx="5486400" cy="5486400"/>
          </a:xfrm>
          <a:prstGeom prst="rect">
            <a:avLst/>
          </a:prstGeom>
          <a:solidFill>
            <a:srgbClr val="00D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7DA0-BFBB-5142-A7BB-0305655B45F2}"/>
              </a:ext>
            </a:extLst>
          </p:cNvPr>
          <p:cNvSpPr txBox="1"/>
          <p:nvPr/>
        </p:nvSpPr>
        <p:spPr>
          <a:xfrm>
            <a:off x="914399" y="2260765"/>
            <a:ext cx="4876800" cy="23596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They might even help retention: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Nearly half of dog owners said it would be harder to leave their jobs if their companies allowed them to bring pets to work.</a:t>
            </a:r>
          </a:p>
        </p:txBody>
      </p:sp>
    </p:spTree>
    <p:extLst>
      <p:ext uri="{BB962C8B-B14F-4D97-AF65-F5344CB8AC3E}">
        <p14:creationId xmlns:p14="http://schemas.microsoft.com/office/powerpoint/2010/main" val="98066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B5D19E6-3C46-4A71-89EA-9181413A55AF}"/>
              </a:ext>
            </a:extLst>
          </p:cNvPr>
          <p:cNvSpPr/>
          <p:nvPr/>
        </p:nvSpPr>
        <p:spPr>
          <a:xfrm>
            <a:off x="-38991" y="0"/>
            <a:ext cx="5395198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C1A3D-D454-0F48-A04E-CFCE819E62FD}"/>
              </a:ext>
            </a:extLst>
          </p:cNvPr>
          <p:cNvSpPr txBox="1"/>
          <p:nvPr/>
        </p:nvSpPr>
        <p:spPr>
          <a:xfrm>
            <a:off x="914401" y="2421855"/>
            <a:ext cx="472182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Leading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companies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are making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pets welcome…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972BD-A5C4-2F47-B347-C187D82C749C}"/>
              </a:ext>
            </a:extLst>
          </p:cNvPr>
          <p:cNvSpPr txBox="1"/>
          <p:nvPr/>
        </p:nvSpPr>
        <p:spPr>
          <a:xfrm>
            <a:off x="6119209" y="6146011"/>
            <a:ext cx="547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ars Centra" pitchFamily="2" charset="77"/>
                <a:cs typeface="Arial" panose="020B0604020202020204" pitchFamily="34" charset="0"/>
              </a:rPr>
              <a:t>[ADD DIRECT COMPETITORS AS NEEDED]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55B20E-92A0-4F05-B3A4-57A4D853A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742" y="835675"/>
            <a:ext cx="1755229" cy="1749378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43F2BCD6-770A-42DA-AB09-3F5C4B8C9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776" y="4081249"/>
            <a:ext cx="1103593" cy="78171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823332-3D28-436A-BE0A-8CF235585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22" y="2209956"/>
            <a:ext cx="2181570" cy="681740"/>
          </a:xfrm>
          <a:prstGeom prst="rect">
            <a:avLst/>
          </a:prstGeom>
        </p:spPr>
      </p:pic>
      <p:pic>
        <p:nvPicPr>
          <p:cNvPr id="14" name="Picture 1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B5C95D6-5465-498E-99BE-25AE78C5CD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447" y="587516"/>
            <a:ext cx="3110007" cy="5260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CDB03C2-2FE9-415F-A1DA-131B8A477C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1571" y="3084809"/>
            <a:ext cx="2488005" cy="7410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878501-398F-40E0-ACCA-2D597383FB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054" y="4268514"/>
            <a:ext cx="1619795" cy="333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7696F8-C450-4704-BAB4-BF71C79169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133" y="2073994"/>
            <a:ext cx="1996359" cy="6726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DA97CB-5E0E-41A0-8A89-D84B48F7CC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088" y="2797418"/>
            <a:ext cx="1996359" cy="1406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749A38-BC9C-4240-878C-7C1CC56471D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64" y="620600"/>
            <a:ext cx="1231785" cy="112913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9A7A200-0060-45F1-AED6-6445019BBAE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09564" y="5105488"/>
            <a:ext cx="2264917" cy="68174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36B62E-6965-4376-AF84-2C00E499D04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6" y="5086198"/>
            <a:ext cx="1619728" cy="6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486BBD-A0F7-4213-81A6-72B6A2A2AE6D}"/>
              </a:ext>
            </a:extLst>
          </p:cNvPr>
          <p:cNvSpPr/>
          <p:nvPr/>
        </p:nvSpPr>
        <p:spPr>
          <a:xfrm>
            <a:off x="6852211" y="0"/>
            <a:ext cx="5339789" cy="6858000"/>
          </a:xfrm>
          <a:prstGeom prst="rect">
            <a:avLst/>
          </a:prstGeom>
          <a:solidFill>
            <a:srgbClr val="FF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8D584-45F4-E04B-8E7B-01699C75105E}"/>
              </a:ext>
            </a:extLst>
          </p:cNvPr>
          <p:cNvSpPr txBox="1"/>
          <p:nvPr/>
        </p:nvSpPr>
        <p:spPr>
          <a:xfrm>
            <a:off x="7601936" y="2547174"/>
            <a:ext cx="411381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…and they’re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making </a:t>
            </a:r>
            <a:b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headlines.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7E41C2-6168-4015-84D2-2E4B55034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8" y="3754132"/>
            <a:ext cx="4090582" cy="1120506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BCC1B86-3A46-4F5F-A936-06D0D324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04" y="2725213"/>
            <a:ext cx="4090582" cy="102891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6C92C1A-7ED7-4D99-9485-323928464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29" y="262775"/>
            <a:ext cx="3828960" cy="2157807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2DF02CB3-3BF4-41FC-8E44-5F5409268F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69" y="5141035"/>
            <a:ext cx="1957137" cy="643714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73475C6-6904-41E1-9E49-B6D766E78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369" y="5921844"/>
            <a:ext cx="4770417" cy="6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513341-6CC7-EF40-835C-D4F96C3EC3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C365B-5B60-384F-B16A-0A7C6FA37718}"/>
              </a:ext>
            </a:extLst>
          </p:cNvPr>
          <p:cNvSpPr txBox="1"/>
          <p:nvPr/>
        </p:nvSpPr>
        <p:spPr>
          <a:xfrm>
            <a:off x="3104707" y="3209742"/>
            <a:ext cx="5982586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3600"/>
              </a:lnSpc>
              <a:spcAft>
                <a:spcPts val="4000"/>
              </a:spcAft>
            </a:pPr>
            <a:r>
              <a:rPr lang="en-US" sz="3400" b="1" dirty="0">
                <a:solidFill>
                  <a:schemeClr val="bg1"/>
                </a:solidFill>
                <a:latin typeface="Arial Black" panose="020B0604020202020204" pitchFamily="34" charset="0"/>
                <a:ea typeface="Mars Centra Extrabold" pitchFamily="2" charset="77"/>
                <a:cs typeface="Arial Black" panose="020B0604020202020204" pitchFamily="34" charset="0"/>
              </a:rPr>
              <a:t>So how do we get there?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Mars Centr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0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535</Words>
  <Application>Microsoft Office PowerPoint</Application>
  <PresentationFormat>Widescreen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collins</dc:creator>
  <cp:lastModifiedBy>Beth Savage</cp:lastModifiedBy>
  <cp:revision>64</cp:revision>
  <dcterms:created xsi:type="dcterms:W3CDTF">2021-12-15T16:20:25Z</dcterms:created>
  <dcterms:modified xsi:type="dcterms:W3CDTF">2022-03-24T10:46:10Z</dcterms:modified>
</cp:coreProperties>
</file>